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53" autoAdjust="0"/>
    <p:restoredTop sz="96757" autoAdjust="0"/>
  </p:normalViewPr>
  <p:slideViewPr>
    <p:cSldViewPr>
      <p:cViewPr>
        <p:scale>
          <a:sx n="80" d="100"/>
          <a:sy n="80" d="100"/>
        </p:scale>
        <p:origin x="-1038" y="2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ko-KR" altLang="en-US" smtClean="0"/>
              <a:t>산업경영공학과 실험계획 및 분석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D6B44-73A2-4A28-A61B-9F7F299A0628}" type="datetime1">
              <a:rPr lang="ko-KR" altLang="en-US" smtClean="0"/>
              <a:t>2015-12-09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8807A-BB39-4CB4-BC6E-3CF90101A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83484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ko-KR" altLang="en-US" smtClean="0"/>
              <a:t>산업경영공학과 실험계획 및 분석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5A44A5-0E67-4EE7-983B-56EA723F6095}" type="datetime1">
              <a:rPr lang="ko-KR" altLang="en-US" smtClean="0"/>
              <a:t>2015-12-09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1333AA-9E8D-4145-AE80-DAF4C6AAE6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115428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이번 종이 헬리콥터 최적설계</a:t>
            </a:r>
            <a:r>
              <a:rPr lang="ko-KR" altLang="en-US" baseline="0" dirty="0" smtClean="0"/>
              <a:t> 발표를 맡은 성연주입니다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발표에 앞서 현 발표자료는 교수님의 추가 제한 전에 한 실험임을 알려드립니다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1333AA-9E8D-4145-AE80-DAF4C6AAE688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5" name="머리글 개체 틀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ko-KR" altLang="en-US" dirty="0" smtClean="0"/>
              <a:t>산업경영공학과 실험계획 및 분석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5746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먼저 실험 환경 및 실험 방법에 대해 말씀 드리겠습니다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실험은 </a:t>
            </a:r>
            <a:r>
              <a:rPr lang="en-US" altLang="ko-KR" dirty="0" smtClean="0"/>
              <a:t>12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일 공학관 </a:t>
            </a:r>
            <a:r>
              <a:rPr lang="en-US" altLang="ko-KR" dirty="0" smtClean="0"/>
              <a:t>214</a:t>
            </a:r>
            <a:r>
              <a:rPr lang="ko-KR" altLang="en-US" dirty="0" smtClean="0"/>
              <a:t>에서 실시하였고 일정한 높이에서 동일한 사람이 실험을 진행하였습니다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각 실험순서는 랜덤화하였고 손에서 헬리콥터가 떨어지는 순간부터 바닥에 닿는 순간까지 </a:t>
            </a:r>
            <a:r>
              <a:rPr lang="ko-KR" altLang="en-US" dirty="0" err="1" smtClean="0"/>
              <a:t>스탑워치로</a:t>
            </a:r>
            <a:r>
              <a:rPr lang="ko-KR" altLang="en-US" dirty="0" smtClean="0"/>
              <a:t> 측정하였습니다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스페이스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실험 요인은 </a:t>
            </a:r>
            <a:r>
              <a:rPr lang="ko-KR" altLang="en-US" dirty="0" err="1" smtClean="0"/>
              <a:t>브래인스토밍</a:t>
            </a:r>
            <a:r>
              <a:rPr lang="ko-KR" altLang="en-US" dirty="0" smtClean="0"/>
              <a:t> 과정을 통해 다음과 같이 </a:t>
            </a:r>
            <a:r>
              <a:rPr lang="en-US" altLang="ko-KR" dirty="0" smtClean="0"/>
              <a:t>5</a:t>
            </a:r>
            <a:r>
              <a:rPr lang="ko-KR" altLang="en-US" dirty="0" smtClean="0"/>
              <a:t>가지 요인을 선정하였습니다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먼저 종이의 재질에 따라 한지와 공예지로 나누었고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날개 밑 지지대의 유무에 따라 </a:t>
            </a:r>
            <a:r>
              <a:rPr lang="ko-KR" altLang="en-US" dirty="0" err="1" smtClean="0"/>
              <a:t>두번째</a:t>
            </a:r>
            <a:r>
              <a:rPr lang="ko-KR" altLang="en-US" dirty="0" smtClean="0"/>
              <a:t> 요인을 만들었습니다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날개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몸통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꼬리의 비에 따라 다음과 같이 </a:t>
            </a:r>
            <a:r>
              <a:rPr lang="ko-KR" altLang="en-US" baseline="0" dirty="0" err="1" smtClean="0"/>
              <a:t>두가지</a:t>
            </a:r>
            <a:r>
              <a:rPr lang="ko-KR" altLang="en-US" baseline="0" dirty="0" smtClean="0"/>
              <a:t> 비율로 나누었고 날개를 사진과 같이 접는지에 대한 유무를 </a:t>
            </a:r>
            <a:r>
              <a:rPr lang="ko-KR" altLang="en-US" baseline="0" dirty="0" err="1" smtClean="0"/>
              <a:t>네번째</a:t>
            </a:r>
            <a:r>
              <a:rPr lang="ko-KR" altLang="en-US" baseline="0" dirty="0" smtClean="0"/>
              <a:t> 요인으로 꼽았습니다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마지막으로 날개의 끝을 삼각형으로 접는지의 유무를 요인으로 선정하였습니다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머리글 개체 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ko-KR" altLang="en-US" smtClean="0"/>
              <a:t>산업경영공학과 실험계획 및 분석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1333AA-9E8D-4145-AE80-DAF4C6AAE68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6682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저희는 다음 </a:t>
            </a:r>
            <a:r>
              <a:rPr lang="ko-KR" altLang="en-US" dirty="0" err="1" smtClean="0"/>
              <a:t>다섯가지</a:t>
            </a:r>
            <a:r>
              <a:rPr lang="ko-KR" altLang="en-US" dirty="0" smtClean="0"/>
              <a:t> 요인을 </a:t>
            </a:r>
            <a:r>
              <a:rPr lang="en-US" altLang="ko-KR" dirty="0" smtClean="0"/>
              <a:t>½ </a:t>
            </a:r>
            <a:r>
              <a:rPr lang="ko-KR" altLang="en-US" dirty="0" err="1" smtClean="0"/>
              <a:t>일부실시법을</a:t>
            </a:r>
            <a:r>
              <a:rPr lang="ko-KR" altLang="en-US" dirty="0" smtClean="0"/>
              <a:t> 이용하여 교호작용</a:t>
            </a:r>
            <a:r>
              <a:rPr lang="ko-KR" altLang="en-US" baseline="0" dirty="0" smtClean="0"/>
              <a:t> 절댓값의 결과가 작은 것을 </a:t>
            </a:r>
            <a:r>
              <a:rPr lang="ko-KR" altLang="en-US" baseline="0" dirty="0" err="1" smtClean="0"/>
              <a:t>풀링하여</a:t>
            </a:r>
            <a:r>
              <a:rPr lang="ko-KR" altLang="en-US" baseline="0" dirty="0" smtClean="0"/>
              <a:t> 다음과 같은 분석을 행하였습니다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 결과 다음과 같이 </a:t>
            </a:r>
            <a:r>
              <a:rPr lang="en-US" altLang="ko-KR" baseline="0" dirty="0" smtClean="0"/>
              <a:t>A,B,C,E</a:t>
            </a:r>
            <a:r>
              <a:rPr lang="ko-KR" altLang="en-US" baseline="0" dirty="0" smtClean="0"/>
              <a:t>의 핵심요인을 선정할 수 있었습니다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이에 요인 </a:t>
            </a:r>
            <a:r>
              <a:rPr lang="en-US" altLang="ko-KR" baseline="0" dirty="0" smtClean="0"/>
              <a:t>1,2,3,5</a:t>
            </a:r>
            <a:r>
              <a:rPr lang="ko-KR" altLang="en-US" baseline="0" dirty="0" smtClean="0"/>
              <a:t>에 대해서는 </a:t>
            </a:r>
            <a:r>
              <a:rPr lang="ko-KR" altLang="en-US" baseline="0" dirty="0" err="1" smtClean="0"/>
              <a:t>귀무가설이</a:t>
            </a:r>
            <a:r>
              <a:rPr lang="ko-KR" altLang="en-US" baseline="0" dirty="0" smtClean="0"/>
              <a:t> 기각되고 대립가설이 채택되어 이 핵심요인들이 실험에 영향을 미침을 알 수 있었습니다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주효과도에서 기울기의 절댓값이 급한 요인이 효과가 큼을 알 수 있는데 밑의 주효과도를 보면 </a:t>
            </a:r>
            <a:r>
              <a:rPr lang="en-US" altLang="ko-KR" baseline="0" dirty="0" smtClean="0"/>
              <a:t>A,E,B,C </a:t>
            </a:r>
            <a:r>
              <a:rPr lang="ko-KR" altLang="en-US" baseline="0" dirty="0" smtClean="0"/>
              <a:t>순서대로 영향이 큼을 알 수 있었습니다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스페이스</a:t>
            </a:r>
            <a:r>
              <a:rPr lang="en-US" altLang="ko-KR" baseline="0" dirty="0" smtClean="0"/>
              <a:t>)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이를 가지고 반응표면분석을 한 결과 다음과 같이 </a:t>
            </a:r>
            <a:r>
              <a:rPr lang="en-US" altLang="ko-KR" baseline="0" dirty="0" smtClean="0"/>
              <a:t>A0B1C0E0 </a:t>
            </a:r>
            <a:r>
              <a:rPr lang="ko-KR" altLang="en-US" baseline="0" dirty="0" smtClean="0"/>
              <a:t>임을 알 수 있었습니다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스페이스</a:t>
            </a:r>
            <a:r>
              <a:rPr lang="en-US" altLang="ko-KR" baseline="0" dirty="0" smtClean="0"/>
              <a:t>)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하지만 앞으로 있을 실험에서는 종이 헬리콥터의</a:t>
            </a:r>
            <a:r>
              <a:rPr lang="ko-KR" altLang="en-US" baseline="0" dirty="0" smtClean="0"/>
              <a:t> 면적이 </a:t>
            </a:r>
            <a:r>
              <a:rPr lang="en-US" altLang="ko-KR" baseline="0" dirty="0" smtClean="0"/>
              <a:t>156cm^2 </a:t>
            </a:r>
            <a:r>
              <a:rPr lang="ko-KR" altLang="en-US" baseline="0" dirty="0" smtClean="0"/>
              <a:t>이상이어야 했고 저희는 다시 종이 헬리콥터를 다시 설계한 결과 한지와 지지대를 이용하고 날개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몸통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꼬리가 </a:t>
            </a:r>
            <a:r>
              <a:rPr lang="en-US" altLang="ko-KR" baseline="0" dirty="0" smtClean="0"/>
              <a:t>10:1.5:3 </a:t>
            </a:r>
            <a:r>
              <a:rPr lang="ko-KR" altLang="en-US" baseline="0" dirty="0" smtClean="0"/>
              <a:t>일 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날개를 변형시키면 체공 시간이 가장 김을 확인할 수 있었습니다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머리글 개체 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ko-KR" altLang="en-US" smtClean="0"/>
              <a:t>산업경영공학과 실험계획 및 분석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1333AA-9E8D-4145-AE80-DAF4C6AAE68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790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DC64-F7F9-40B7-AD75-9BF52B9A633C}" type="datetime1">
              <a:rPr lang="ko-KR" altLang="en-US" smtClean="0"/>
              <a:t>2015-12-09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산업경영공학과 </a:t>
            </a:r>
            <a:r>
              <a:rPr lang="ko-KR" altLang="en-US" dirty="0" err="1" smtClean="0"/>
              <a:t>실험계획및분석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53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59FBE-6491-4F93-9D60-67FA055E089E}" type="datetime1">
              <a:rPr lang="ko-KR" altLang="en-US" smtClean="0"/>
              <a:t>2015-12-09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산업경영공학과 실험계획및분석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848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A7287-9975-44DE-A90D-672704F65B10}" type="datetime1">
              <a:rPr lang="ko-KR" altLang="en-US" smtClean="0"/>
              <a:t>2015-12-09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산업경영공학과 실험계획및분석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708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38B82-EF37-4AAF-977C-CCB51533B9FE}" type="datetime1">
              <a:rPr lang="ko-KR" altLang="en-US" smtClean="0"/>
              <a:t>2015-12-09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산업경영공학과 </a:t>
            </a:r>
            <a:r>
              <a:rPr lang="ko-KR" altLang="en-US" dirty="0" err="1" smtClean="0"/>
              <a:t>실험계획및분석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043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0E487-AC47-4DA0-9DA4-8B05DBAA0BB3}" type="datetime1">
              <a:rPr lang="ko-KR" altLang="en-US" smtClean="0"/>
              <a:t>2015-12-09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산업경영공학과 </a:t>
            </a:r>
            <a:r>
              <a:rPr lang="ko-KR" altLang="en-US" dirty="0" err="1" smtClean="0"/>
              <a:t>실험계획및분석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1826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4D871-BB87-4B34-A49A-9C95117EDE94}" type="datetime1">
              <a:rPr lang="ko-KR" altLang="en-US" smtClean="0"/>
              <a:t>2015-12-09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산업경영공학과 </a:t>
            </a:r>
            <a:r>
              <a:rPr lang="ko-KR" altLang="en-US" dirty="0" err="1" smtClean="0"/>
              <a:t>실험계획및분석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7628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936B1-0771-4C7A-BA5D-E8209DF44338}" type="datetime1">
              <a:rPr lang="ko-KR" altLang="en-US" smtClean="0"/>
              <a:t>2015-12-09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산업경영공학과 </a:t>
            </a:r>
            <a:r>
              <a:rPr lang="ko-KR" altLang="en-US" dirty="0" err="1" smtClean="0"/>
              <a:t>실험계획및분석</a:t>
            </a:r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9065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228AB-90AE-4BE2-9EDA-94943454F5E1}" type="datetime1">
              <a:rPr lang="ko-KR" altLang="en-US" smtClean="0"/>
              <a:t>2015-12-09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산업경영공학과 </a:t>
            </a:r>
            <a:r>
              <a:rPr lang="ko-KR" altLang="en-US" dirty="0" err="1" smtClean="0"/>
              <a:t>실험계획및분석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11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BCD-77D9-4B57-88B9-092CAB4DE89B}" type="datetime1">
              <a:rPr lang="ko-KR" altLang="en-US" smtClean="0"/>
              <a:t>2015-12-09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산업경영공학과 실험계획및분석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589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7D3E-5C9C-4F98-8A26-04FEBC544693}" type="datetime1">
              <a:rPr lang="ko-KR" altLang="en-US" smtClean="0"/>
              <a:t>2015-12-09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산업경영공학과 실험계획및분석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87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0E718-BA38-41E1-9C32-1505479129BB}" type="datetime1">
              <a:rPr lang="ko-KR" altLang="en-US" smtClean="0"/>
              <a:t>2015-12-09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산업경영공학과 실험계획및분석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D2CCA-916E-43D3-A6A1-4BA6447980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809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55BC6-2597-431D-9BB5-E73018268188}" type="datetime1">
              <a:rPr lang="ko-KR" altLang="en-US" smtClean="0"/>
              <a:t>2015-12-09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dirty="0" smtClean="0"/>
              <a:t>산업경영공학과 </a:t>
            </a:r>
            <a:r>
              <a:rPr lang="ko-KR" altLang="en-US" dirty="0" err="1" smtClean="0"/>
              <a:t>실험계획및분석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D2CCA-916E-43D3-A6A1-4BA6447980D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2232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0.png"/><Relationship Id="rId10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156176" y="6309320"/>
            <a:ext cx="2895600" cy="365125"/>
          </a:xfrm>
        </p:spPr>
        <p:txBody>
          <a:bodyPr/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산업경영공학과 </a:t>
            </a:r>
            <a:r>
              <a:rPr lang="ko-KR" altLang="en-US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실험계획및분석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499992" y="332656"/>
            <a:ext cx="3851920" cy="1080120"/>
          </a:xfrm>
        </p:spPr>
        <p:txBody>
          <a:bodyPr>
            <a:noAutofit/>
          </a:bodyPr>
          <a:lstStyle/>
          <a:p>
            <a:r>
              <a:rPr lang="ko-KR" altLang="en-US" dirty="0" smtClean="0"/>
              <a:t>종이 헬리콥터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최적설계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56359" y="4869160"/>
            <a:ext cx="26642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201201676 </a:t>
            </a:r>
            <a:r>
              <a:rPr lang="ko-KR" altLang="ko-KR" sz="2000" dirty="0"/>
              <a:t>성연주</a:t>
            </a:r>
          </a:p>
          <a:p>
            <a:r>
              <a:rPr lang="en-US" altLang="ko-KR" sz="2000" dirty="0"/>
              <a:t>201402118 </a:t>
            </a:r>
            <a:r>
              <a:rPr lang="ko-KR" altLang="ko-KR" sz="2000" dirty="0"/>
              <a:t>윤믿음 </a:t>
            </a:r>
            <a:endParaRPr lang="en-US" altLang="ko-KR" sz="2000" dirty="0" smtClean="0"/>
          </a:p>
          <a:p>
            <a:r>
              <a:rPr lang="en-US" altLang="ko-KR" sz="2000" dirty="0" smtClean="0"/>
              <a:t>201402308 </a:t>
            </a:r>
            <a:r>
              <a:rPr lang="ko-KR" altLang="en-US" sz="2000" dirty="0" smtClean="0"/>
              <a:t>이상인</a:t>
            </a:r>
            <a:endParaRPr lang="en-US" altLang="ko-KR" sz="2000" dirty="0" smtClean="0"/>
          </a:p>
          <a:p>
            <a:r>
              <a:rPr lang="en-US" altLang="ko-KR" sz="2000" dirty="0" smtClean="0"/>
              <a:t>201402398 </a:t>
            </a:r>
            <a:r>
              <a:rPr lang="ko-KR" altLang="en-US" sz="2000" dirty="0" smtClean="0"/>
              <a:t>이슬비</a:t>
            </a:r>
            <a:endParaRPr lang="en-US" altLang="ko-KR" sz="2000" dirty="0" smtClean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652" y="6196302"/>
            <a:ext cx="474708" cy="472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42"/>
          <a:stretch/>
        </p:blipFill>
        <p:spPr bwMode="auto">
          <a:xfrm>
            <a:off x="-64" y="1"/>
            <a:ext cx="399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7431" y="0"/>
            <a:ext cx="3995936" cy="6858000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55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23"/>
          <a:stretch/>
        </p:blipFill>
        <p:spPr bwMode="auto">
          <a:xfrm rot="5400000">
            <a:off x="-1431034" y="1431032"/>
            <a:ext cx="6857999" cy="3995939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6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0" y="0"/>
            <a:ext cx="3995936" cy="6858000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11960" y="274638"/>
            <a:ext cx="4608512" cy="850106"/>
          </a:xfrm>
        </p:spPr>
        <p:txBody>
          <a:bodyPr>
            <a:normAutofit/>
          </a:bodyPr>
          <a:lstStyle/>
          <a:p>
            <a:r>
              <a:rPr lang="ko-KR" altLang="en-US" sz="3600" dirty="0" smtClean="0"/>
              <a:t>실험 및 요인도출</a:t>
            </a:r>
            <a:endParaRPr lang="ko-KR" altLang="en-US" sz="3600" dirty="0"/>
          </a:p>
        </p:txBody>
      </p:sp>
      <p:sp>
        <p:nvSpPr>
          <p:cNvPr id="5" name="바닥글 개체 틀 4"/>
          <p:cNvSpPr txBox="1">
            <a:spLocks/>
          </p:cNvSpPr>
          <p:nvPr/>
        </p:nvSpPr>
        <p:spPr>
          <a:xfrm>
            <a:off x="6156176" y="630932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산업경영공학과 </a:t>
            </a:r>
            <a:r>
              <a:rPr lang="ko-KR" altLang="en-US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실험계획및분석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652" y="6196302"/>
            <a:ext cx="474708" cy="472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오른쪽 중괄호 8"/>
          <p:cNvSpPr/>
          <p:nvPr/>
        </p:nvSpPr>
        <p:spPr>
          <a:xfrm>
            <a:off x="2267744" y="764705"/>
            <a:ext cx="288032" cy="5727178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671410" y="3443628"/>
            <a:ext cx="1008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253 cm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305672" y="3447944"/>
            <a:ext cx="45365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@</a:t>
            </a:r>
            <a:r>
              <a:rPr lang="ko-KR" altLang="en-US" dirty="0" smtClean="0"/>
              <a:t>실험방법</a:t>
            </a:r>
            <a:endParaRPr lang="en-US" altLang="ko-KR" dirty="0" smtClean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smtClean="0"/>
              <a:t>각 요인에 맞는 헬리콥터를 만든다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한 사람이 일정한 높이</a:t>
            </a:r>
            <a:r>
              <a:rPr lang="en-US" altLang="ko-KR" dirty="0" smtClean="0"/>
              <a:t>(253cm)</a:t>
            </a:r>
            <a:r>
              <a:rPr lang="ko-KR" altLang="en-US" dirty="0" smtClean="0"/>
              <a:t>에서 헬리콥터를 떨어트린다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손에서 헬리콥터가 떨어지는 순간부터 바닥에 닿는 순간까지 </a:t>
            </a:r>
            <a:r>
              <a:rPr lang="ko-KR" altLang="en-US" dirty="0" err="1" smtClean="0"/>
              <a:t>스탑워치로</a:t>
            </a:r>
            <a:r>
              <a:rPr lang="ko-KR" altLang="en-US" dirty="0" smtClean="0"/>
              <a:t> 측정한다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305672" y="1412776"/>
            <a:ext cx="43707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@</a:t>
            </a:r>
            <a:r>
              <a:rPr lang="ko-KR" altLang="en-US" dirty="0" smtClean="0"/>
              <a:t>실험 환경</a:t>
            </a:r>
            <a:endParaRPr lang="en-US" altLang="ko-KR" dirty="0" smtClean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smtClean="0"/>
              <a:t>실험 환경은 </a:t>
            </a:r>
            <a:r>
              <a:rPr lang="en-US" altLang="ko-KR" dirty="0" smtClean="0"/>
              <a:t>12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일 공학관 </a:t>
            </a:r>
            <a:r>
              <a:rPr lang="en-US" altLang="ko-KR" dirty="0" smtClean="0"/>
              <a:t>214</a:t>
            </a:r>
            <a:r>
              <a:rPr lang="ko-KR" altLang="en-US" dirty="0" err="1" smtClean="0"/>
              <a:t>호에서</a:t>
            </a:r>
            <a:r>
              <a:rPr lang="ko-KR" altLang="en-US" dirty="0" smtClean="0"/>
              <a:t> 실시한다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같은 높이에서 실험을 실시한다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같은 사람이 실험한다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실험 순서는 랜덤화한다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4881736" y="2114776"/>
                <a:ext cx="3384376" cy="36933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/>
                  <a:t>@</a:t>
                </a:r>
                <a:r>
                  <a:rPr lang="ko-KR" altLang="en-US" dirty="0" smtClean="0"/>
                  <a:t>인자</a:t>
                </a:r>
                <a:endParaRPr lang="en-US" altLang="ko-KR" dirty="0"/>
              </a:p>
              <a:p>
                <a:endParaRPr lang="en-US" altLang="ko-KR" dirty="0" smtClean="0"/>
              </a:p>
              <a:p>
                <a:r>
                  <a:rPr lang="en-US" altLang="ko-KR" dirty="0" smtClean="0"/>
                  <a:t>A. </a:t>
                </a:r>
                <a:r>
                  <a:rPr lang="ko-KR" altLang="en-US" dirty="0" smtClean="0"/>
                  <a:t>종이의 재질</a:t>
                </a:r>
                <a:endParaRPr lang="en-US" altLang="ko-KR" dirty="0" smtClean="0"/>
              </a:p>
              <a:p>
                <a:r>
                  <a:rPr lang="en-US" altLang="ko-KR" dirty="0"/>
                  <a:t> </a:t>
                </a:r>
                <a:r>
                  <a:rPr lang="en-US" altLang="ko-KR" dirty="0" smtClean="0"/>
                  <a:t>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ko-KR" altLang="en-US" dirty="0" smtClean="0"/>
                  <a:t>한지</a:t>
                </a:r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altLang="ko-KR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 </m:t>
                    </m:r>
                  </m:oMath>
                </a14:m>
                <a:r>
                  <a:rPr lang="ko-KR" altLang="en-US" dirty="0" smtClean="0"/>
                  <a:t>공예지</a:t>
                </a:r>
                <a:r>
                  <a:rPr lang="ko-KR" altLang="en-US" dirty="0"/>
                  <a:t/>
                </a:r>
                <a:br>
                  <a:rPr lang="ko-KR" altLang="en-US" dirty="0"/>
                </a:br>
                <a:r>
                  <a:rPr lang="en-US" altLang="ko-KR" dirty="0" smtClean="0"/>
                  <a:t>B. </a:t>
                </a:r>
                <a:r>
                  <a:rPr lang="ko-KR" altLang="en-US" dirty="0" smtClean="0"/>
                  <a:t>날개 밑 지지대</a:t>
                </a:r>
                <a:endParaRPr lang="en-US" altLang="ko-KR" dirty="0" smtClean="0"/>
              </a:p>
              <a:p>
                <a:r>
                  <a:rPr lang="en-US" altLang="ko-KR" dirty="0"/>
                  <a:t> </a:t>
                </a:r>
                <a:r>
                  <a:rPr lang="en-US" altLang="ko-KR" dirty="0" smtClean="0"/>
                  <a:t>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𝐵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지지대</a:t>
                </a:r>
                <a:r>
                  <a:rPr lang="en-US" altLang="ko-KR" dirty="0" smtClean="0"/>
                  <a:t>X,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𝐵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지지대</a:t>
                </a:r>
                <a:r>
                  <a:rPr lang="en-US" altLang="ko-KR" dirty="0" smtClean="0"/>
                  <a:t>O</a:t>
                </a:r>
              </a:p>
              <a:p>
                <a:r>
                  <a:rPr lang="en-US" altLang="ko-KR" dirty="0" smtClean="0"/>
                  <a:t>C. </a:t>
                </a:r>
                <a:r>
                  <a:rPr lang="ko-KR" altLang="en-US" dirty="0" smtClean="0"/>
                  <a:t>날개 </a:t>
                </a:r>
                <a:r>
                  <a:rPr lang="en-US" altLang="ko-KR" dirty="0" smtClean="0"/>
                  <a:t>: </a:t>
                </a:r>
                <a:r>
                  <a:rPr lang="ko-KR" altLang="en-US" dirty="0" smtClean="0"/>
                  <a:t>몸통 </a:t>
                </a:r>
                <a:r>
                  <a:rPr lang="en-US" altLang="ko-KR" dirty="0" smtClean="0"/>
                  <a:t>: </a:t>
                </a:r>
                <a:r>
                  <a:rPr lang="ko-KR" altLang="en-US" dirty="0" smtClean="0"/>
                  <a:t>꼬리 </a:t>
                </a:r>
                <a:endParaRPr lang="en-US" altLang="ko-KR" dirty="0" smtClean="0"/>
              </a:p>
              <a:p>
                <a:r>
                  <a:rPr lang="en-US" altLang="ko-KR" dirty="0" smtClean="0"/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𝐶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ko-KR" dirty="0" smtClean="0"/>
                  <a:t>10:1.5:3,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𝐶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dirty="0" smtClean="0"/>
                  <a:t> 3:1:1</a:t>
                </a:r>
              </a:p>
              <a:p>
                <a:r>
                  <a:rPr lang="en-US" altLang="ko-KR" dirty="0" smtClean="0"/>
                  <a:t>D. </a:t>
                </a:r>
                <a:r>
                  <a:rPr lang="ko-KR" altLang="en-US" dirty="0" err="1" smtClean="0"/>
                  <a:t>입체형</a:t>
                </a:r>
                <a:r>
                  <a:rPr lang="ko-KR" altLang="en-US" dirty="0" smtClean="0"/>
                  <a:t> 날개</a:t>
                </a:r>
                <a:endParaRPr lang="en-US" altLang="ko-KR" dirty="0" smtClean="0"/>
              </a:p>
              <a:p>
                <a:r>
                  <a:rPr lang="en-US" altLang="ko-KR" dirty="0" smtClean="0"/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𝐷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ko-KR" altLang="en-US" dirty="0" smtClean="0"/>
                  <a:t>날개를 접지 않음</a:t>
                </a:r>
                <a:r>
                  <a:rPr lang="en-US" altLang="ko-KR" dirty="0" smtClean="0"/>
                  <a:t>,</a:t>
                </a:r>
              </a:p>
              <a:p>
                <a:r>
                  <a:rPr lang="en-US" altLang="ko-KR" dirty="0" smtClean="0"/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𝐷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dirty="0" smtClean="0"/>
                  <a:t>날개를 접음</a:t>
                </a:r>
                <a:endParaRPr lang="en-US" altLang="ko-KR" dirty="0" smtClean="0"/>
              </a:p>
              <a:p>
                <a:r>
                  <a:rPr lang="en-US" altLang="ko-KR" dirty="0" smtClean="0"/>
                  <a:t>E. </a:t>
                </a:r>
                <a:r>
                  <a:rPr lang="ko-KR" altLang="en-US" dirty="0" smtClean="0"/>
                  <a:t>날개 모양</a:t>
                </a:r>
                <a:endParaRPr lang="en-US" altLang="ko-KR" dirty="0" smtClean="0"/>
              </a:p>
              <a:p>
                <a:r>
                  <a:rPr lang="en-US" altLang="ko-KR" dirty="0" smtClean="0"/>
                  <a:t>     </a:t>
                </a:r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𝐸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ko-KR" altLang="en-US" dirty="0" err="1" smtClean="0"/>
                  <a:t>삼각형</a:t>
                </a:r>
                <a:r>
                  <a:rPr lang="ko-KR" altLang="en-US" dirty="0" err="1"/>
                  <a:t>형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𝐸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i="1">
                        <a:latin typeface="Cambria Math"/>
                      </a:rPr>
                      <m:t> </m:t>
                    </m:r>
                  </m:oMath>
                </a14:m>
                <a:r>
                  <a:rPr lang="ko-KR" altLang="en-US" dirty="0" smtClean="0"/>
                  <a:t>일반형</a:t>
                </a:r>
                <a:endParaRPr lang="en-US" altLang="ko-KR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1736" y="2114776"/>
                <a:ext cx="3384376" cy="3693319"/>
              </a:xfrm>
              <a:prstGeom prst="rect">
                <a:avLst/>
              </a:prstGeom>
              <a:blipFill rotWithShape="1">
                <a:blip r:embed="rId5"/>
                <a:stretch>
                  <a:fillRect l="-1622" t="-825" b="-165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744" y="8776"/>
            <a:ext cx="3995936" cy="14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285801" y="1550081"/>
            <a:ext cx="1398857" cy="399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40" y="1412776"/>
            <a:ext cx="3995936" cy="14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470" y="4264910"/>
            <a:ext cx="4002402" cy="14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78" y="5668909"/>
            <a:ext cx="4019913" cy="1189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0564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  <p:bldP spid="13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/>
          <p:cNvSpPr txBox="1">
            <a:spLocks/>
          </p:cNvSpPr>
          <p:nvPr/>
        </p:nvSpPr>
        <p:spPr>
          <a:xfrm>
            <a:off x="6156176" y="630932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산업경영공학과 </a:t>
            </a:r>
            <a:r>
              <a:rPr lang="ko-KR" altLang="en-US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실험계획및분석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652" y="6196302"/>
            <a:ext cx="474708" cy="472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제목 1"/>
          <p:cNvSpPr txBox="1">
            <a:spLocks/>
          </p:cNvSpPr>
          <p:nvPr/>
        </p:nvSpPr>
        <p:spPr>
          <a:xfrm>
            <a:off x="4846990" y="274638"/>
            <a:ext cx="3744416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 smtClean="0"/>
              <a:t>결과 해석</a:t>
            </a:r>
            <a:endParaRPr lang="ko-KR" altLang="en-US" sz="3600" dirty="0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345" y="820539"/>
            <a:ext cx="1061490" cy="1328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20" y="611295"/>
            <a:ext cx="4352925" cy="383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3923928" y="1196752"/>
            <a:ext cx="432048" cy="576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251520" y="1598078"/>
            <a:ext cx="410445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" t="3943" r="1801" b="2786"/>
          <a:stretch/>
        </p:blipFill>
        <p:spPr bwMode="auto">
          <a:xfrm>
            <a:off x="395536" y="4500829"/>
            <a:ext cx="3228243" cy="2126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470" y="610890"/>
            <a:ext cx="4333875" cy="36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220835" y="3779647"/>
            <a:ext cx="2571414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2149029"/>
            <a:ext cx="4467520" cy="190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054401"/>
            <a:ext cx="4556814" cy="1259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직사각형 14"/>
          <p:cNvSpPr/>
          <p:nvPr/>
        </p:nvSpPr>
        <p:spPr>
          <a:xfrm>
            <a:off x="4355976" y="2519536"/>
            <a:ext cx="4467520" cy="166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4355976" y="3128337"/>
            <a:ext cx="4467520" cy="166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355976" y="3779647"/>
            <a:ext cx="4467520" cy="166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4355976" y="4242264"/>
            <a:ext cx="4467520" cy="166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4355976" y="5053277"/>
            <a:ext cx="4467520" cy="166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130"/>
          <a:stretch/>
        </p:blipFill>
        <p:spPr bwMode="auto">
          <a:xfrm>
            <a:off x="4544524" y="3845288"/>
            <a:ext cx="4179718" cy="2229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524" y="980728"/>
            <a:ext cx="4179718" cy="276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632" y="1457757"/>
            <a:ext cx="6100688" cy="4575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1794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12" grpId="1" animBg="1"/>
      <p:bldP spid="15" grpId="0" animBg="1"/>
      <p:bldP spid="23" grpId="0" animBg="1"/>
      <p:bldP spid="24" grpId="0" animBg="1"/>
      <p:bldP spid="25" grpId="0" animBg="1"/>
      <p:bldP spid="26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</TotalTime>
  <Words>362</Words>
  <Application>Microsoft Office PowerPoint</Application>
  <PresentationFormat>화면 슬라이드 쇼(4:3)</PresentationFormat>
  <Paragraphs>55</Paragraphs>
  <Slides>3</Slides>
  <Notes>3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4" baseType="lpstr">
      <vt:lpstr>Office 테마</vt:lpstr>
      <vt:lpstr>종이 헬리콥터  최적설계</vt:lpstr>
      <vt:lpstr>실험 및 요인도출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종이 헬리콥터 최적설계</dc:title>
  <dc:creator>Sang In Lee</dc:creator>
  <cp:lastModifiedBy>Sang In Lee</cp:lastModifiedBy>
  <cp:revision>46</cp:revision>
  <dcterms:created xsi:type="dcterms:W3CDTF">2015-12-06T12:35:49Z</dcterms:created>
  <dcterms:modified xsi:type="dcterms:W3CDTF">2015-12-08T16:52:55Z</dcterms:modified>
</cp:coreProperties>
</file>

<file path=docProps/thumbnail.jpeg>
</file>